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62" r:id="rId5"/>
    <p:sldId id="263" r:id="rId6"/>
    <p:sldId id="265" r:id="rId7"/>
    <p:sldId id="266" r:id="rId8"/>
    <p:sldId id="267" r:id="rId9"/>
    <p:sldId id="269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576" autoAdjust="0"/>
  </p:normalViewPr>
  <p:slideViewPr>
    <p:cSldViewPr>
      <p:cViewPr varScale="1">
        <p:scale>
          <a:sx n="75" d="100"/>
          <a:sy n="7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4.xml"/><Relationship Id="rId7" Type="http://schemas.openxmlformats.org/officeDocument/2006/relationships/image" Target="../media/image2.png"/><Relationship Id="rId12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image" Target="../media/image5.png"/><Relationship Id="rId5" Type="http://schemas.openxmlformats.org/officeDocument/2006/relationships/slide" Target="slide5.xml"/><Relationship Id="rId10" Type="http://schemas.openxmlformats.org/officeDocument/2006/relationships/slide" Target="slide8.xml"/><Relationship Id="rId4" Type="http://schemas.openxmlformats.org/officeDocument/2006/relationships/slide" Target="slide6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8496944" cy="1600200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система оценки качества образования в муниципальном общеобразовательном учреждении основной </a:t>
            </a:r>
            <a:r>
              <a:rPr 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общеобразовательной </a:t>
            </a:r>
            <a:r>
              <a:rPr 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№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 Н.И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Дементьева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579296" cy="293118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ВСОКО – 15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14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08720" y="764704"/>
            <a:ext cx="8435280" cy="5543128"/>
          </a:xfrm>
        </p:spPr>
        <p:txBody>
          <a:bodyPr>
            <a:normAutofit/>
          </a:bodyPr>
          <a:lstStyle/>
          <a:p>
            <a:r>
              <a:rPr lang="ru-RU" sz="5400" b="1" dirty="0" err="1" smtClean="0">
                <a:solidFill>
                  <a:srgbClr val="C00000"/>
                </a:solidFill>
              </a:rPr>
              <a:t>В</a:t>
            </a:r>
            <a:r>
              <a:rPr lang="ru-RU" sz="4800" dirty="0" err="1" smtClean="0"/>
              <a:t>нутришкольная</a:t>
            </a:r>
            <a:endParaRPr lang="ru-RU" sz="4800" dirty="0" smtClean="0"/>
          </a:p>
          <a:p>
            <a:r>
              <a:rPr lang="ru-RU" sz="5400" b="1" dirty="0" smtClean="0">
                <a:solidFill>
                  <a:srgbClr val="C00000"/>
                </a:solidFill>
              </a:rPr>
              <a:t>С</a:t>
            </a:r>
            <a:r>
              <a:rPr lang="ru-RU" sz="4800" dirty="0" smtClean="0"/>
              <a:t>истема</a:t>
            </a:r>
          </a:p>
          <a:p>
            <a:r>
              <a:rPr lang="ru-RU" sz="5400" b="1" dirty="0" smtClean="0">
                <a:solidFill>
                  <a:srgbClr val="C00000"/>
                </a:solidFill>
              </a:rPr>
              <a:t>О</a:t>
            </a:r>
            <a:r>
              <a:rPr lang="ru-RU" sz="4800" dirty="0" smtClean="0"/>
              <a:t>ценки</a:t>
            </a:r>
          </a:p>
          <a:p>
            <a:r>
              <a:rPr lang="ru-RU" sz="5400" b="1" dirty="0" smtClean="0">
                <a:solidFill>
                  <a:srgbClr val="C00000"/>
                </a:solidFill>
              </a:rPr>
              <a:t>К</a:t>
            </a:r>
            <a:r>
              <a:rPr lang="ru-RU" sz="4800" dirty="0" smtClean="0"/>
              <a:t>ачества</a:t>
            </a:r>
          </a:p>
          <a:p>
            <a:r>
              <a:rPr lang="ru-RU" sz="4800" b="1" dirty="0" smtClean="0">
                <a:solidFill>
                  <a:srgbClr val="C00000"/>
                </a:solidFill>
              </a:rPr>
              <a:t>О</a:t>
            </a:r>
            <a:r>
              <a:rPr lang="ru-RU" sz="4800" dirty="0" smtClean="0"/>
              <a:t>бразования</a:t>
            </a:r>
            <a:endParaRPr lang="ru-RU" sz="4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09120"/>
            <a:ext cx="2292350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029" y="5194919"/>
            <a:ext cx="15732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164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649355" y="908720"/>
            <a:ext cx="2376264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Администрация школы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6300192" y="908720"/>
            <a:ext cx="2376264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Руководители ШМО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323528" y="2924944"/>
            <a:ext cx="2376264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Педагогический совет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hlinkClick r:id="rId5" action="ppaction://hlinksldjump"/>
          </p:cNvPr>
          <p:cNvSpPr/>
          <p:nvPr/>
        </p:nvSpPr>
        <p:spPr>
          <a:xfrm>
            <a:off x="6464154" y="2918250"/>
            <a:ext cx="2376264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Учителя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3476870" y="4961380"/>
            <a:ext cx="2376264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Совет родителей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75856" y="2141713"/>
            <a:ext cx="2808312" cy="228654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СУБЪЕКТЫ ВСОКО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3491880" y="1088740"/>
            <a:ext cx="2376264" cy="360040"/>
          </a:xfrm>
          <a:prstGeom prst="left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28440">
            <a:off x="1061225" y="2264369"/>
            <a:ext cx="1106929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29724">
            <a:off x="6908886" y="2023069"/>
            <a:ext cx="11588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77118">
            <a:off x="1476302" y="4626680"/>
            <a:ext cx="1643622" cy="838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70401">
            <a:off x="6385685" y="4035073"/>
            <a:ext cx="1500187" cy="185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282" y="5267325"/>
            <a:ext cx="19081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819870"/>
            <a:ext cx="15732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Администрация школы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9036496" cy="604867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2900" dirty="0"/>
              <a:t>Осуществляют государственную политику в сфере образования, обеспечивающую учет особенностей школы, направленную на сохранение и развитие единого образовательного пространства, на создание необходимых условий для реализации конституционных прав граждан России на получение образования. </a:t>
            </a:r>
            <a:r>
              <a:rPr lang="ru-RU" sz="2900" dirty="0" smtClean="0"/>
              <a:t>Формируют </a:t>
            </a:r>
            <a:r>
              <a:rPr lang="ru-RU" sz="2900" dirty="0"/>
              <a:t>стратегию развития системы образования школы;</a:t>
            </a:r>
          </a:p>
          <a:p>
            <a:pPr lvl="0"/>
            <a:r>
              <a:rPr lang="ru-RU" sz="2900" dirty="0"/>
              <a:t>Координируют деятельность учителей;</a:t>
            </a:r>
          </a:p>
          <a:p>
            <a:pPr lvl="0"/>
            <a:r>
              <a:rPr lang="ru-RU" sz="2900" dirty="0"/>
              <a:t>Разрабатывают и утверждают локальные документы в области образования;</a:t>
            </a:r>
          </a:p>
          <a:p>
            <a:pPr lvl="0"/>
            <a:r>
              <a:rPr lang="ru-RU" sz="2900" dirty="0"/>
              <a:t>Анализируют состояние и тенденции развития системы образования школы, разрабатывают и представляют программы развития образования в управление образования, педагогическому коллективу, разрабатывают основную образовательную программу школы, организует их выполнение;</a:t>
            </a:r>
          </a:p>
          <a:p>
            <a:pPr lvl="0"/>
            <a:r>
              <a:rPr lang="ru-RU" sz="2900" dirty="0"/>
              <a:t>Создают условия для реализации ФГОС;</a:t>
            </a:r>
          </a:p>
          <a:p>
            <a:pPr lvl="0"/>
            <a:r>
              <a:rPr lang="ru-RU" sz="2900" dirty="0" smtClean="0"/>
              <a:t>Осуществляют </a:t>
            </a:r>
            <a:r>
              <a:rPr lang="ru-RU" sz="2900" dirty="0"/>
              <a:t>в установленном порядке сбор, обработку, анализ и предоставление государственной статистической отчетности в сфере образования;</a:t>
            </a:r>
          </a:p>
          <a:p>
            <a:pPr lvl="0"/>
            <a:r>
              <a:rPr lang="ru-RU" sz="2900" dirty="0"/>
              <a:t>Организуют прохождение процедуры лицензирования на ведение образовательной деятельности школы;</a:t>
            </a:r>
          </a:p>
          <a:p>
            <a:pPr lvl="0"/>
            <a:r>
              <a:rPr lang="ru-RU" sz="2900" dirty="0" smtClean="0"/>
              <a:t>Организует </a:t>
            </a:r>
            <a:r>
              <a:rPr lang="ru-RU" sz="2900" dirty="0"/>
              <a:t>проведение аттестации педагогических работников;</a:t>
            </a:r>
          </a:p>
          <a:p>
            <a:pPr lvl="0"/>
            <a:r>
              <a:rPr lang="ru-RU" sz="2900" dirty="0"/>
              <a:t>Осуществляет разработку </a:t>
            </a:r>
            <a:r>
              <a:rPr lang="ru-RU" sz="2900" dirty="0" err="1"/>
              <a:t>критериальной</a:t>
            </a:r>
            <a:r>
              <a:rPr lang="ru-RU" sz="2900" dirty="0"/>
              <a:t> базы оценивания, нормативное обеспечение порядка и процедуры оценивания, предложений по совершенствованию измерительных материалов;</a:t>
            </a:r>
          </a:p>
          <a:p>
            <a:pPr lvl="0"/>
            <a:r>
              <a:rPr lang="ru-RU" sz="2900" dirty="0"/>
              <a:t>Устанавливает порядок разработки и использования контрольных измерительных материалов для оценки состояния образовательных систем, педагогических и руководящих работников школы, индивидуальных достижений обучающихся;</a:t>
            </a:r>
          </a:p>
          <a:p>
            <a:pPr lvl="0"/>
            <a:r>
              <a:rPr lang="ru-RU" sz="2900" dirty="0"/>
              <a:t>Утверждает комплекс показателей, характеризующих состояние и динамику развития системы образования в школе;</a:t>
            </a:r>
          </a:p>
          <a:p>
            <a:pPr lvl="0"/>
            <a:r>
              <a:rPr lang="ru-RU" sz="2900" dirty="0"/>
              <a:t>Проводит содержательный анализ результатов итоговой аттестации выпускников;</a:t>
            </a:r>
          </a:p>
          <a:p>
            <a:endParaRPr lang="ru-RU" dirty="0"/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165304"/>
            <a:ext cx="608565" cy="50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5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Руководители ШМО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772400" cy="587727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Разрабатывают методики оценки качества образования;</a:t>
            </a:r>
          </a:p>
          <a:p>
            <a:pPr lvl="0"/>
            <a:r>
              <a:rPr lang="ru-RU" dirty="0"/>
              <a:t>Разрабатывают систему показателей, характеризующих состояние и динамику развития системы образования в школе;</a:t>
            </a:r>
          </a:p>
          <a:p>
            <a:pPr lvl="0"/>
            <a:r>
              <a:rPr lang="ru-RU" dirty="0"/>
              <a:t>Проводят мониторинговые, социологические и статистические исследования по вопросам качества образования;</a:t>
            </a:r>
          </a:p>
          <a:p>
            <a:pPr lvl="0"/>
            <a:r>
              <a:rPr lang="ru-RU" dirty="0" smtClean="0"/>
              <a:t>Организует </a:t>
            </a:r>
            <a:r>
              <a:rPr lang="ru-RU" dirty="0"/>
              <a:t>систему мониторинга качества образования в школе, анализируют результаты оценки качества образования;</a:t>
            </a:r>
          </a:p>
          <a:p>
            <a:pPr lvl="0"/>
            <a:r>
              <a:rPr lang="ru-RU" dirty="0"/>
              <a:t>Организуют изучение информационных запросов основных пользователей системы оценки качества образования;</a:t>
            </a:r>
          </a:p>
          <a:p>
            <a:pPr lvl="0"/>
            <a:r>
              <a:rPr lang="ru-RU" dirty="0"/>
              <a:t>Разрабатывают мероприятия и готовят предложения, направленные на совершенствование системы контроля и оценки качества образования, участвуют в этих мероприятиях;</a:t>
            </a:r>
          </a:p>
          <a:p>
            <a:pPr lvl="0"/>
            <a:r>
              <a:rPr lang="ru-RU" dirty="0"/>
              <a:t>Изучают, обобщают и распространяют передовой опыт построения, функционирования и развития систем оценки качества образования;</a:t>
            </a:r>
          </a:p>
          <a:p>
            <a:pPr lvl="0"/>
            <a:r>
              <a:rPr lang="ru-RU" dirty="0"/>
              <a:t> Организуют и проводят школьные этапы олимпиад по предметам;</a:t>
            </a:r>
          </a:p>
          <a:p>
            <a:pPr lvl="0"/>
            <a:r>
              <a:rPr lang="ru-RU" dirty="0"/>
              <a:t> Принимают участие в научно-методическом сопровождении аттестации педагогических и руководящих работников;</a:t>
            </a:r>
          </a:p>
          <a:p>
            <a:pPr lvl="0"/>
            <a:r>
              <a:rPr lang="ru-RU" dirty="0"/>
              <a:t> Осуществляют экспертизу образовательных программ;</a:t>
            </a:r>
          </a:p>
          <a:p>
            <a:pPr lvl="0"/>
            <a:r>
              <a:rPr lang="ru-RU" dirty="0"/>
              <a:t> Содействуют обеспечению эффективного распространения инновационного опыта учителей-участников национального проекта «Образование».</a:t>
            </a:r>
          </a:p>
          <a:p>
            <a:endParaRPr lang="ru-RU" dirty="0"/>
          </a:p>
        </p:txBody>
      </p:sp>
      <p:pic>
        <p:nvPicPr>
          <p:cNvPr id="717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65304"/>
            <a:ext cx="6096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76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1162"/>
            <a:ext cx="7772400" cy="9361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Учителя школы: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052736"/>
            <a:ext cx="9036496" cy="561662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Участвуют в разработке и реализации программы развития образовательной организации, включая развитие системы оценки качества образования образовательной организации, основной образовательной программы;</a:t>
            </a:r>
          </a:p>
          <a:p>
            <a:pPr lvl="0"/>
            <a:r>
              <a:rPr lang="ru-RU" dirty="0"/>
              <a:t>Участвуют в разработке методики оценки качества образования;</a:t>
            </a:r>
          </a:p>
          <a:p>
            <a:pPr lvl="0"/>
            <a:r>
              <a:rPr lang="ru-RU" dirty="0"/>
              <a:t>Участвуют в разработке системы показателей, характеризующих состояние и динамику развития образовательной организации;</a:t>
            </a:r>
          </a:p>
          <a:p>
            <a:pPr lvl="0"/>
            <a:r>
              <a:rPr lang="ru-RU" dirty="0"/>
              <a:t>Обеспечивают проведение в образовательной организации контрольно-оценочных процедур, мониторинговых, социологических и статистических исследований по вопросам качества образования;</a:t>
            </a:r>
          </a:p>
          <a:p>
            <a:pPr lvl="0"/>
            <a:r>
              <a:rPr lang="ru-RU" dirty="0"/>
              <a:t>Организуют систему мониторинга качества образования в образовательной организации, осуществляют сбор, обработку, хранение и представление информации о состоянии и динамике развития образовательной организации, анализируют результаты оценки качества образования на уровне образовательной организации;</a:t>
            </a:r>
          </a:p>
          <a:p>
            <a:pPr lvl="0"/>
            <a:r>
              <a:rPr lang="ru-RU" dirty="0"/>
              <a:t>Организуют изучение информационных запросов основных пользователей системы оценки качества образования образовательной организации; </a:t>
            </a:r>
          </a:p>
          <a:p>
            <a:pPr lvl="0"/>
            <a:r>
              <a:rPr lang="ru-RU" dirty="0" smtClean="0"/>
              <a:t>Изучают</a:t>
            </a:r>
            <a:r>
              <a:rPr lang="ru-RU" dirty="0"/>
              <a:t>, обобщают и распространяют передовой опыт построения, функционирования и развития системы оценки качества образования образовательной организации; </a:t>
            </a:r>
          </a:p>
          <a:p>
            <a:pPr lvl="0"/>
            <a:r>
              <a:rPr lang="ru-RU" dirty="0"/>
              <a:t>Проводят экспертизу организации, содержания и результатов аттестации учащихся образовательной организации и формируют предложения по их совершенствованию.</a:t>
            </a:r>
          </a:p>
          <a:p>
            <a:endParaRPr lang="ru-RU" dirty="0"/>
          </a:p>
        </p:txBody>
      </p:sp>
      <p:pic>
        <p:nvPicPr>
          <p:cNvPr id="819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93296"/>
            <a:ext cx="6096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4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Педагогический совет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8579296" cy="568863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Утверждает основные направления совершенствования и развития школы, повышения качества и эффективности учебно-воспитательного процесса;</a:t>
            </a:r>
          </a:p>
          <a:p>
            <a:pPr lvl="0"/>
            <a:r>
              <a:rPr lang="ru-RU" dirty="0" smtClean="0"/>
              <a:t>Определяет </a:t>
            </a:r>
            <a:r>
              <a:rPr lang="ru-RU" dirty="0"/>
              <a:t>порядок проведения промежуточной аттестации обучающихся, решает вопросы перевода в следующий класс; повторного обучающихся, не освоивших программу учебного года, комплектования классов компенсирующего обучения; </a:t>
            </a:r>
          </a:p>
          <a:p>
            <a:pPr lvl="0"/>
            <a:r>
              <a:rPr lang="ru-RU" dirty="0" smtClean="0"/>
              <a:t>Участвует </a:t>
            </a:r>
            <a:r>
              <a:rPr lang="ru-RU" dirty="0"/>
              <a:t>в разработке методики оценки качества образования;</a:t>
            </a:r>
          </a:p>
          <a:p>
            <a:pPr lvl="0"/>
            <a:r>
              <a:rPr lang="ru-RU" dirty="0"/>
              <a:t>Участвует в разработке системы показателей, характеризующих состояние и динамику развития системы образования в школе;</a:t>
            </a:r>
          </a:p>
          <a:p>
            <a:pPr lvl="0"/>
            <a:r>
              <a:rPr lang="ru-RU" dirty="0"/>
              <a:t>Обеспечивает проведение в школе мониторинговых, социологических и статистических исследований по вопросам качества образования и контрольно-оценочных процедур;</a:t>
            </a:r>
          </a:p>
          <a:p>
            <a:pPr lvl="0"/>
            <a:r>
              <a:rPr lang="ru-RU" dirty="0"/>
              <a:t>Организует систему мониторинга качества образования в школе, а также сбор, обработку, хранение и представление информации о состоянии и динамике развития системы образования в школе, анализирует результаты оценки качества образования на общешкольном уровне; </a:t>
            </a:r>
          </a:p>
          <a:p>
            <a:pPr lvl="0"/>
            <a:r>
              <a:rPr lang="ru-RU" dirty="0" smtClean="0"/>
              <a:t>Определяет </a:t>
            </a:r>
            <a:r>
              <a:rPr lang="ru-RU" dirty="0"/>
              <a:t>способы организации информационных потоков для пользователей системы оценки качества образования; </a:t>
            </a:r>
          </a:p>
          <a:p>
            <a:pPr lvl="0"/>
            <a:r>
              <a:rPr lang="ru-RU" dirty="0" smtClean="0"/>
              <a:t>Изучает</a:t>
            </a:r>
            <a:r>
              <a:rPr lang="ru-RU" dirty="0"/>
              <a:t>, обобщает и распространяет передовой инновационный опыт учителей школы; </a:t>
            </a:r>
          </a:p>
          <a:p>
            <a:pPr lvl="0"/>
            <a:r>
              <a:rPr lang="ru-RU" dirty="0"/>
              <a:t>Проводит экспертизу организации, содержания и результатов аттестации учащихся школы и формирует предложения по их совершенствованию; </a:t>
            </a:r>
          </a:p>
        </p:txBody>
      </p:sp>
      <p:pic>
        <p:nvPicPr>
          <p:cNvPr id="921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6096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8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79695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Совет родителей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435280" cy="561662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Утверждает программы развития образовательной системы школы, включая развитие системы оценки качества образования; </a:t>
            </a:r>
          </a:p>
          <a:p>
            <a:pPr lvl="0"/>
            <a:r>
              <a:rPr lang="ru-RU" dirty="0"/>
              <a:t>Содействует определению стратегических направлений развития системы образования в школе;  </a:t>
            </a:r>
          </a:p>
          <a:p>
            <a:pPr lvl="0"/>
            <a:r>
              <a:rPr lang="ru-RU" dirty="0"/>
              <a:t>Содействует реализации принципа общественного участия в управлении образовательным процессом в школе; </a:t>
            </a:r>
          </a:p>
          <a:p>
            <a:pPr lvl="0"/>
            <a:r>
              <a:rPr lang="ru-RU" dirty="0"/>
              <a:t>Осуществляет общественный контроль за качеством образования и деятельностью школы в формах общественного наблюдения, общественной экспертизы;  </a:t>
            </a:r>
          </a:p>
          <a:p>
            <a:pPr lvl="0"/>
            <a:r>
              <a:rPr lang="ru-RU" dirty="0"/>
              <a:t>Принимает участие в формировании информационных запросов основных пользователей системы оценки качества образования; </a:t>
            </a:r>
          </a:p>
          <a:p>
            <a:pPr lvl="0"/>
            <a:r>
              <a:rPr lang="ru-RU" dirty="0"/>
              <a:t>Принимает участие в обсуждении системы показателей, характеризующих состояние и динамику развития школы; </a:t>
            </a:r>
          </a:p>
          <a:p>
            <a:pPr lvl="0"/>
            <a:r>
              <a:rPr lang="ru-RU" dirty="0"/>
              <a:t>Принимает участие в оценке качества образования по стандартизированным процедурам в рамках приоритетного национального проекта «Образование»;</a:t>
            </a:r>
          </a:p>
          <a:p>
            <a:pPr lvl="0"/>
            <a:r>
              <a:rPr lang="ru-RU" dirty="0"/>
              <a:t>Участвует в разработке и принятии локальных актов, имеющих отношение к деятельности всех участников образовательного процесса;</a:t>
            </a:r>
          </a:p>
          <a:p>
            <a:pPr lvl="0"/>
            <a:r>
              <a:rPr lang="ru-RU" dirty="0"/>
              <a:t>Участвует в подготовке и утверждает публичный (ежегодный) доклад школы, повышения качества и эффективности учебно-воспитательного процесса.  </a:t>
            </a:r>
          </a:p>
          <a:p>
            <a:endParaRPr lang="ru-RU" dirty="0"/>
          </a:p>
        </p:txBody>
      </p:sp>
      <p:pic>
        <p:nvPicPr>
          <p:cNvPr id="1024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6096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6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Объекты ВСОКО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998982"/>
            <a:ext cx="3168351" cy="3384376"/>
          </a:xfrm>
        </p:spPr>
        <p:txBody>
          <a:bodyPr>
            <a:noAutofit/>
          </a:bodyPr>
          <a:lstStyle/>
          <a:p>
            <a:r>
              <a:rPr lang="ru-RU" sz="1400" dirty="0" smtClean="0"/>
              <a:t>кадровое </a:t>
            </a:r>
            <a:r>
              <a:rPr lang="ru-RU" sz="1400" dirty="0"/>
              <a:t>обеспечение; </a:t>
            </a:r>
            <a:endParaRPr lang="ru-RU" sz="1400" dirty="0" smtClean="0"/>
          </a:p>
          <a:p>
            <a:r>
              <a:rPr lang="ru-RU" sz="1400" dirty="0" smtClean="0"/>
              <a:t>качество </a:t>
            </a:r>
            <a:r>
              <a:rPr lang="ru-RU" sz="1400" dirty="0"/>
              <a:t>материально-технического обеспечения образовательной деятельности;</a:t>
            </a:r>
          </a:p>
          <a:p>
            <a:r>
              <a:rPr lang="ru-RU" sz="1400" dirty="0" smtClean="0"/>
              <a:t>программно-методическое</a:t>
            </a:r>
            <a:r>
              <a:rPr lang="ru-RU" sz="1400" dirty="0"/>
              <a:t>, информационное обеспечение;</a:t>
            </a:r>
          </a:p>
          <a:p>
            <a:r>
              <a:rPr lang="ru-RU" sz="1400" dirty="0" smtClean="0"/>
              <a:t>нормативно-правовое </a:t>
            </a:r>
            <a:r>
              <a:rPr lang="ru-RU" sz="1400" dirty="0"/>
              <a:t>обеспечение;</a:t>
            </a:r>
          </a:p>
          <a:p>
            <a:r>
              <a:rPr lang="ru-RU" sz="1400" dirty="0" smtClean="0"/>
              <a:t>информационно-развивающая </a:t>
            </a:r>
            <a:r>
              <a:rPr lang="ru-RU" sz="1400" dirty="0"/>
              <a:t>среда;</a:t>
            </a:r>
          </a:p>
          <a:p>
            <a:r>
              <a:rPr lang="ru-RU" sz="1400" dirty="0" smtClean="0"/>
              <a:t>санитарно-гигиенические </a:t>
            </a:r>
            <a:r>
              <a:rPr lang="ru-RU" sz="1400" dirty="0"/>
              <a:t>и эстетические условия;</a:t>
            </a:r>
          </a:p>
          <a:p>
            <a:r>
              <a:rPr lang="ru-RU" sz="1400" dirty="0" smtClean="0"/>
              <a:t>медицинское </a:t>
            </a:r>
            <a:r>
              <a:rPr lang="ru-RU" sz="1400" dirty="0"/>
              <a:t>сопровождение и общественное питание;</a:t>
            </a:r>
          </a:p>
          <a:p>
            <a:r>
              <a:rPr lang="ru-RU" sz="1400" dirty="0" smtClean="0"/>
              <a:t>психологический </a:t>
            </a:r>
            <a:r>
              <a:rPr lang="ru-RU" sz="1400" dirty="0"/>
              <a:t>климат в образовательном учреждении;</a:t>
            </a:r>
          </a:p>
          <a:p>
            <a:r>
              <a:rPr lang="ru-RU" sz="1400" dirty="0" smtClean="0"/>
              <a:t>документооборот </a:t>
            </a:r>
            <a:r>
              <a:rPr lang="ru-RU" sz="1400" dirty="0"/>
              <a:t>и нормативно-правовое обеспечение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268760"/>
            <a:ext cx="2376264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Качество условий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1268760"/>
            <a:ext cx="2376264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Качество содержания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99076" y="1231234"/>
            <a:ext cx="2376264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Качество результатов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86304"/>
            <a:ext cx="329704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38792"/>
            <a:ext cx="328613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бъект 2"/>
          <p:cNvSpPr txBox="1">
            <a:spLocks/>
          </p:cNvSpPr>
          <p:nvPr/>
        </p:nvSpPr>
        <p:spPr>
          <a:xfrm>
            <a:off x="3255651" y="2132856"/>
            <a:ext cx="2272658" cy="338437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79" y="1936477"/>
            <a:ext cx="27930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основные </a:t>
            </a:r>
            <a:r>
              <a:rPr lang="ru-RU" sz="1400" dirty="0"/>
              <a:t>образовательные программы</a:t>
            </a:r>
            <a:r>
              <a:rPr lang="ru-RU" sz="1400" dirty="0" smtClean="0"/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соответствие </a:t>
            </a:r>
            <a:r>
              <a:rPr lang="ru-RU" sz="1400" dirty="0"/>
              <a:t>дополнительных образовательных программ запросам родителей</a:t>
            </a:r>
            <a:r>
              <a:rPr lang="ru-RU" sz="1400" dirty="0" smtClean="0"/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соответствие </a:t>
            </a:r>
            <a:r>
              <a:rPr lang="ru-RU" sz="1400" dirty="0"/>
              <a:t>реализации учебных планов и рабочих программ ФГОС</a:t>
            </a:r>
            <a:r>
              <a:rPr lang="ru-RU" sz="1400" dirty="0" smtClean="0"/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качество </a:t>
            </a:r>
            <a:r>
              <a:rPr lang="ru-RU" sz="1400" dirty="0"/>
              <a:t>уроков и </a:t>
            </a:r>
            <a:r>
              <a:rPr lang="ru-RU" sz="1400" dirty="0" smtClean="0"/>
              <a:t>индивидуальной </a:t>
            </a:r>
            <a:r>
              <a:rPr lang="ru-RU" sz="1400" dirty="0"/>
              <a:t>работы с обучающимися</a:t>
            </a:r>
            <a:r>
              <a:rPr lang="ru-RU" sz="1400" dirty="0" smtClean="0"/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качество </a:t>
            </a:r>
            <a:r>
              <a:rPr lang="ru-RU" sz="1400" dirty="0"/>
              <a:t>внеурочной </a:t>
            </a:r>
            <a:r>
              <a:rPr lang="ru-RU" sz="1400" dirty="0" smtClean="0"/>
              <a:t>деятельности </a:t>
            </a:r>
            <a:r>
              <a:rPr lang="ru-RU" sz="1400" dirty="0"/>
              <a:t>и классного руководства</a:t>
            </a:r>
            <a:r>
              <a:rPr lang="ru-RU" sz="1400" dirty="0" smtClean="0"/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качество </a:t>
            </a:r>
            <a:r>
              <a:rPr lang="ru-RU" sz="1400" dirty="0"/>
              <a:t>инновационной деятельности</a:t>
            </a:r>
            <a:r>
              <a:rPr lang="ru-RU" sz="1400" dirty="0" smtClean="0"/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err="1" smtClean="0"/>
              <a:t>удовлетворѐнность</a:t>
            </a:r>
            <a:r>
              <a:rPr lang="ru-RU" sz="1400" dirty="0" smtClean="0"/>
              <a:t> </a:t>
            </a:r>
            <a:r>
              <a:rPr lang="ru-RU" sz="1400" dirty="0"/>
              <a:t>учеников и родителей уроками и условиями в школе.</a:t>
            </a: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6284923" y="1936477"/>
            <a:ext cx="2272658" cy="338437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1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588224" y="1988840"/>
            <a:ext cx="237626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результаты </a:t>
            </a:r>
            <a:r>
              <a:rPr lang="ru-RU" sz="1400" dirty="0"/>
              <a:t>освоения обучающимися основной общеобразовательной программы;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динамика  здоровья  обучающихся;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достижения обучающихся на конкурсах, соревнованиях, олимпиадах;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 err="1"/>
              <a:t>удовлетворѐнность</a:t>
            </a:r>
            <a:r>
              <a:rPr lang="ru-RU" sz="1400" dirty="0"/>
              <a:t> родителей качеством образовательных результатов</a:t>
            </a:r>
          </a:p>
          <a:p>
            <a:r>
              <a:rPr lang="ru-RU" sz="1100" dirty="0"/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dirty="0"/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451" y="5517232"/>
            <a:ext cx="1562652" cy="1302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425" y="5947065"/>
            <a:ext cx="1435999" cy="48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8099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30" t="17177" r="20615" b="10296"/>
          <a:stretch/>
        </p:blipFill>
        <p:spPr bwMode="auto">
          <a:xfrm>
            <a:off x="24971" y="260648"/>
            <a:ext cx="8986373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445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590</TotalTime>
  <Words>949</Words>
  <Application>Microsoft Office PowerPoint</Application>
  <PresentationFormat>Экран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ВСОКО – 15 </vt:lpstr>
      <vt:lpstr>Презентация PowerPoint</vt:lpstr>
      <vt:lpstr>Администрация школы</vt:lpstr>
      <vt:lpstr>Руководители ШМО:</vt:lpstr>
      <vt:lpstr>Учителя школы:</vt:lpstr>
      <vt:lpstr>Педагогический совет</vt:lpstr>
      <vt:lpstr>Совет родителей</vt:lpstr>
      <vt:lpstr>Объекты ВСОКО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ВСОКО – 15 </dc:title>
  <dc:creator>Home</dc:creator>
  <cp:lastModifiedBy>teacher</cp:lastModifiedBy>
  <cp:revision>17</cp:revision>
  <dcterms:created xsi:type="dcterms:W3CDTF">2019-08-28T21:58:40Z</dcterms:created>
  <dcterms:modified xsi:type="dcterms:W3CDTF">2022-06-10T05:49:58Z</dcterms:modified>
</cp:coreProperties>
</file>